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775" r:id="rId1"/>
  </p:sldMasterIdLst>
  <p:notesMasterIdLst>
    <p:notesMasterId r:id="rId16"/>
  </p:notesMasterIdLst>
  <p:handoutMasterIdLst>
    <p:handoutMasterId r:id="rId17"/>
  </p:handoutMasterIdLst>
  <p:sldIdLst>
    <p:sldId id="499" r:id="rId2"/>
    <p:sldId id="524" r:id="rId3"/>
    <p:sldId id="625" r:id="rId4"/>
    <p:sldId id="624" r:id="rId5"/>
    <p:sldId id="626" r:id="rId6"/>
    <p:sldId id="632" r:id="rId7"/>
    <p:sldId id="629" r:id="rId8"/>
    <p:sldId id="628" r:id="rId9"/>
    <p:sldId id="635" r:id="rId10"/>
    <p:sldId id="631" r:id="rId11"/>
    <p:sldId id="630" r:id="rId12"/>
    <p:sldId id="636" r:id="rId13"/>
    <p:sldId id="634" r:id="rId14"/>
    <p:sldId id="633" r:id="rId15"/>
  </p:sldIdLst>
  <p:sldSz cx="9144000" cy="6858000" type="screen4x3"/>
  <p:notesSz cx="6858000" cy="9296400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y Griffin" initials="A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CC00"/>
    <a:srgbClr val="3E67A4"/>
    <a:srgbClr val="C0C0C4"/>
    <a:srgbClr val="678DC5"/>
    <a:srgbClr val="B21A1A"/>
    <a:srgbClr val="5F5F65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53" autoAdjust="0"/>
  </p:normalViewPr>
  <p:slideViewPr>
    <p:cSldViewPr snapToGrid="0">
      <p:cViewPr>
        <p:scale>
          <a:sx n="100" d="100"/>
          <a:sy n="100" d="100"/>
        </p:scale>
        <p:origin x="-50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6114345" y="8609168"/>
            <a:ext cx="439227" cy="21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9282" tIns="44640" rIns="89282" bIns="44640" anchor="ctr"/>
          <a:lstStyle/>
          <a:p>
            <a:pPr>
              <a:defRPr/>
            </a:pPr>
            <a:endParaRPr 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56041" y="8785661"/>
            <a:ext cx="2562663" cy="34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290" tIns="49987" rIns="95290" bIns="49987">
            <a:spAutoFit/>
          </a:bodyPr>
          <a:lstStyle/>
          <a:p>
            <a:pPr algn="l" defTabSz="609159">
              <a:lnSpc>
                <a:spcPct val="100000"/>
              </a:lnSpc>
              <a:tabLst>
                <a:tab pos="2377734" algn="l"/>
                <a:tab pos="4812818" algn="l"/>
              </a:tabLst>
              <a:defRPr/>
            </a:pPr>
            <a:r>
              <a:rPr lang="en-US" sz="800" dirty="0"/>
              <a:t>© 2006, Cisco Systems, Inc. All rights reserved.</a:t>
            </a:r>
          </a:p>
          <a:p>
            <a:pPr algn="l" defTabSz="609159">
              <a:lnSpc>
                <a:spcPct val="100000"/>
              </a:lnSpc>
              <a:tabLst>
                <a:tab pos="2377734" algn="l"/>
                <a:tab pos="4812818" algn="l"/>
              </a:tabLst>
              <a:defRPr/>
            </a:pPr>
            <a:r>
              <a:rPr lang="en-US" sz="800" dirty="0"/>
              <a:t>Presentation_ID.scr</a:t>
            </a: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149944" y="8799717"/>
            <a:ext cx="650661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89282" tIns="44640" rIns="89282" bIns="44640" anchor="ctr"/>
          <a:lstStyle/>
          <a:p>
            <a:pPr>
              <a:defRPr/>
            </a:pPr>
            <a:endParaRPr 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5799312" y="8681014"/>
            <a:ext cx="795152" cy="28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745" tIns="0" rIns="18745" bIns="0" anchor="b"/>
          <a:lstStyle/>
          <a:p>
            <a:pPr algn="r" defTabSz="900563">
              <a:lnSpc>
                <a:spcPct val="100000"/>
              </a:lnSpc>
              <a:defRPr/>
            </a:pPr>
            <a:fld id="{D07B3DFA-58CD-4752-8A83-5CD0D0194D6F}" type="slidenum">
              <a:rPr lang="en-US" sz="800"/>
              <a:pPr algn="r" defTabSz="900563">
                <a:lnSpc>
                  <a:spcPct val="100000"/>
                </a:lnSpc>
                <a:defRPr/>
              </a:pPr>
              <a:t>‹#›</a:t>
            </a:fld>
            <a:endParaRPr lang="en-US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4" name="Rectangle 8"/>
          <p:cNvSpPr>
            <a:spLocks noChangeArrowheads="1"/>
          </p:cNvSpPr>
          <p:nvPr/>
        </p:nvSpPr>
        <p:spPr bwMode="auto">
          <a:xfrm>
            <a:off x="6114345" y="8609168"/>
            <a:ext cx="439227" cy="21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9282" tIns="44640" rIns="89282" bIns="44640" anchor="ctr"/>
          <a:lstStyle/>
          <a:p>
            <a:pPr>
              <a:defRPr/>
            </a:pPr>
            <a:endParaRPr lang="en-US"/>
          </a:p>
        </p:txBody>
      </p:sp>
      <p:sp>
        <p:nvSpPr>
          <p:cNvPr id="183305" name="Rectangle 9"/>
          <p:cNvSpPr>
            <a:spLocks noChangeArrowheads="1"/>
          </p:cNvSpPr>
          <p:nvPr/>
        </p:nvSpPr>
        <p:spPr bwMode="auto">
          <a:xfrm>
            <a:off x="56041" y="8785661"/>
            <a:ext cx="2562663" cy="34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290" tIns="49987" rIns="95290" bIns="49987">
            <a:spAutoFit/>
          </a:bodyPr>
          <a:lstStyle/>
          <a:p>
            <a:pPr algn="l" defTabSz="609159">
              <a:lnSpc>
                <a:spcPct val="100000"/>
              </a:lnSpc>
              <a:tabLst>
                <a:tab pos="2377734" algn="l"/>
                <a:tab pos="4812818" algn="l"/>
              </a:tabLst>
              <a:defRPr/>
            </a:pPr>
            <a:r>
              <a:rPr lang="en-US" sz="800" dirty="0"/>
              <a:t>© 2006, Cisco Systems, Inc. All rights reserved.</a:t>
            </a:r>
          </a:p>
          <a:p>
            <a:pPr algn="l" defTabSz="609159">
              <a:lnSpc>
                <a:spcPct val="100000"/>
              </a:lnSpc>
              <a:tabLst>
                <a:tab pos="2377734" algn="l"/>
                <a:tab pos="4812818" algn="l"/>
              </a:tabLst>
              <a:defRPr/>
            </a:pPr>
            <a:r>
              <a:rPr lang="en-US" sz="800" dirty="0"/>
              <a:t>Presentation_ID.scr</a:t>
            </a:r>
          </a:p>
        </p:txBody>
      </p:sp>
      <p:sp>
        <p:nvSpPr>
          <p:cNvPr id="183306" name="Line 10"/>
          <p:cNvSpPr>
            <a:spLocks noChangeShapeType="1"/>
          </p:cNvSpPr>
          <p:nvPr/>
        </p:nvSpPr>
        <p:spPr bwMode="auto">
          <a:xfrm>
            <a:off x="149944" y="8799717"/>
            <a:ext cx="650661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89282" tIns="44640" rIns="89282" bIns="44640" anchor="ctr"/>
          <a:lstStyle/>
          <a:p>
            <a:pPr>
              <a:defRPr/>
            </a:pPr>
            <a:endParaRPr lang="en-US"/>
          </a:p>
        </p:txBody>
      </p:sp>
      <p:sp>
        <p:nvSpPr>
          <p:cNvPr id="183307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312" y="8681014"/>
            <a:ext cx="795152" cy="28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745" tIns="0" rIns="18745" bIns="0" numCol="1" anchor="b" anchorCtr="0" compatLnSpc="1">
            <a:prstTxWarp prst="textNoShape">
              <a:avLst/>
            </a:prstTxWarp>
          </a:bodyPr>
          <a:lstStyle>
            <a:lvl1pPr algn="r" defTabSz="900563">
              <a:lnSpc>
                <a:spcPct val="100000"/>
              </a:lnSpc>
              <a:defRPr sz="800">
                <a:latin typeface="Arial" charset="0"/>
              </a:defRPr>
            </a:lvl1pPr>
          </a:lstStyle>
          <a:p>
            <a:pPr>
              <a:defRPr/>
            </a:pPr>
            <a:fld id="{0106C901-4962-4087-8FCC-788B7CE2B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414" name="Rectangle 1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8513" y="246063"/>
            <a:ext cx="5316537" cy="3987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83309" name="Rectangle 1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51231" y="4377993"/>
            <a:ext cx="5350997" cy="425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0" tIns="49987" rIns="95290" bIns="49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2713" indent="-112713" algn="l" defTabSz="1020763" rtl="0" eaLnBrk="0" fontAlgn="base" hangingPunct="0">
      <a:lnSpc>
        <a:spcPct val="90000"/>
      </a:lnSpc>
      <a:spcBef>
        <a:spcPct val="50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82600" indent="-120650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667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493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9319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0929C7-2500-47F0-8C3D-7093D65340B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21" y="4377993"/>
            <a:ext cx="5988633" cy="4253040"/>
          </a:xfrm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BB30F-C030-4F0B-8F32-30EE99F193D6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A85FC-5D18-4CAB-99E9-1023B87B0799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BB30F-C030-4F0B-8F32-30EE99F193D6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55638" y="1781175"/>
            <a:ext cx="7940675" cy="3571875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C62C2B6-4D55-4302-AC4C-2A64A0162C6A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3D52A65-3EA2-4ABB-B000-3DDC239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isoft.co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emc@emisoft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838575" y="1914525"/>
            <a:ext cx="5019676" cy="24384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5400" dirty="0" smtClean="0">
                <a:solidFill>
                  <a:srgbClr val="FFFF00"/>
                </a:solidFill>
              </a:rPr>
              <a:t>Vasona</a:t>
            </a:r>
            <a:br>
              <a:rPr lang="en-US" sz="5400" dirty="0" smtClean="0">
                <a:solidFill>
                  <a:srgbClr val="FFFF00"/>
                </a:solidFill>
              </a:rPr>
            </a:br>
            <a:r>
              <a:rPr lang="en-US" sz="5400" dirty="0" smtClean="0">
                <a:solidFill>
                  <a:srgbClr val="FFFF00"/>
                </a:solidFill>
              </a:rPr>
              <a:t>New process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3810000"/>
            <a:ext cx="6940550" cy="390525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Andy Griffin, August 2011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70"/>
          <p:cNvSpPr txBox="1">
            <a:spLocks noChangeArrowheads="1"/>
          </p:cNvSpPr>
          <p:nvPr/>
        </p:nvSpPr>
        <p:spPr bwMode="auto">
          <a:xfrm>
            <a:off x="-2673350" y="3351213"/>
            <a:ext cx="165100" cy="41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/>
            <a:endParaRPr lang="en-US" dirty="0"/>
          </a:p>
        </p:txBody>
      </p:sp>
      <p:graphicFrame>
        <p:nvGraphicFramePr>
          <p:cNvPr id="5" name="Group 45"/>
          <p:cNvGraphicFramePr>
            <a:graphicFrameLocks noGrp="1"/>
          </p:cNvGraphicFramePr>
          <p:nvPr/>
        </p:nvGraphicFramePr>
        <p:xfrm>
          <a:off x="482804" y="789909"/>
          <a:ext cx="7990017" cy="4126514"/>
        </p:xfrm>
        <a:graphic>
          <a:graphicData uri="http://schemas.openxmlformats.org/drawingml/2006/table">
            <a:tbl>
              <a:tblPr/>
              <a:tblGrid>
                <a:gridCol w="7990017"/>
              </a:tblGrid>
              <a:tr h="876600">
                <a:tc>
                  <a:txBody>
                    <a:bodyPr/>
                    <a:lstStyle/>
                    <a:p>
                      <a:pPr marL="0" marR="0" lvl="0" indent="0" algn="ctr" defTabSz="814388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lang="en-US" sz="3200" b="1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Objectives</a:t>
                      </a:r>
                      <a:endParaRPr lang="en-GB" sz="3200" b="1" dirty="0" smtClean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73129" marR="73129" marT="36565" marB="36565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New process options for radiated emissions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Plans for implementation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Other new features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0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List of bug </a:t>
                      </a:r>
                      <a:r>
                        <a:rPr kumimoji="0" lang="en-US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fixits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..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process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1" y="1057280"/>
          <a:ext cx="8591550" cy="5476870"/>
        </p:xfrm>
        <a:graphic>
          <a:graphicData uri="http://schemas.openxmlformats.org/drawingml/2006/table">
            <a:tbl>
              <a:tblPr/>
              <a:tblGrid>
                <a:gridCol w="2219324"/>
                <a:gridCol w="6372226"/>
              </a:tblGrid>
              <a:tr h="211026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Capture during rotation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During preview scanning, the second trace is used to capture data ‘real time’..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Vasona then processes the data and gives the max azimuth information.  In addition, the turntable data for each frequency in the ‘found peaks’ lists is available.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581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Quick</a:t>
                      </a:r>
                      <a:r>
                        <a:rPr lang="en-US" altLang="ja-JP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formal test…</a:t>
                      </a:r>
                      <a:endParaRPr lang="en-US" altLang="ja-JP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Based upon the max azimuth, only the tower is changed during the maximization process..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Initially, formal list is sorted based upon azimuth (not on margin) hence the number of turntable rotations is limited.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080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Different results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different maximum may be found because the number of ‘turntable’ slices is increased.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Formal testing times are dramatically decreased.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Better visibility of the azimuth data…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process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904881"/>
          <a:ext cx="8753475" cy="5724513"/>
        </p:xfrm>
        <a:graphic>
          <a:graphicData uri="http://schemas.openxmlformats.org/drawingml/2006/table">
            <a:tbl>
              <a:tblPr/>
              <a:tblGrid>
                <a:gridCol w="2219325"/>
                <a:gridCol w="6534150"/>
              </a:tblGrid>
              <a:tr h="3124194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Issues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Capture data as quickly as possible, could use slower turntable rotation during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prescan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Operate </a:t>
                      </a:r>
                      <a:r>
                        <a:rPr lang="en-US" altLang="ja-JP" sz="20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single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sweeps continuously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Agilent analyser are quicker than Rohde &amp; Schwarz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Preselectors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should not be used, they slow the scan.  If they have to be used, then the old process may be better.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Limit the number of points in the trace.</a:t>
                      </a:r>
                      <a:endParaRPr lang="en-US" altLang="ja-JP" sz="20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19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Formal measurements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not enough data is captured then maximum azimuth may be wrong (hence need to look at the data to see if sufficient information has been recorded.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Because the formal list in sorted by azimuth and it is a marginal product, worst case may not be tested first !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process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870590"/>
          <a:ext cx="8753475" cy="3872861"/>
        </p:xfrm>
        <a:graphic>
          <a:graphicData uri="http://schemas.openxmlformats.org/drawingml/2006/table">
            <a:tbl>
              <a:tblPr/>
              <a:tblGrid>
                <a:gridCol w="2209800"/>
                <a:gridCol w="6543675"/>
              </a:tblGrid>
              <a:tr h="163051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ECSI</a:t>
                      </a: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/ESU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ESCI sweeps slowly…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need to use an external pre-amp, because the pre-amp is in the same path as the preselector (this is also true for some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ESUs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51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PXA/</a:t>
                      </a:r>
                      <a:r>
                        <a:rPr lang="en-US" altLang="ja-JP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MXE</a:t>
                      </a:r>
                      <a:endParaRPr lang="en-US" altLang="ja-JP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not do the 2 trace process. They are working on a firmware update.  Will eventually do a fix in Vasona to get around the problem.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841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74xx</a:t>
                      </a: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ja-JP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93EM</a:t>
                      </a: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8566 etc….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 not checked functionality, but unlikely to be effective because of the speed of the devices.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process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1057279"/>
          <a:ext cx="8753475" cy="5486395"/>
        </p:xfrm>
        <a:graphic>
          <a:graphicData uri="http://schemas.openxmlformats.org/drawingml/2006/table">
            <a:tbl>
              <a:tblPr/>
              <a:tblGrid>
                <a:gridCol w="1466850"/>
                <a:gridCol w="7286625"/>
              </a:tblGrid>
              <a:tr h="548639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Options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Capture</a:t>
                      </a: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during..</a:t>
                      </a:r>
                      <a:endParaRPr kumimoji="0" lang="en-US" sz="2000" b="1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Single sweep mode</a:t>
                      </a:r>
                      <a:endParaRPr kumimoji="0" lang="en-US" sz="2000" b="1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549" y="1193800"/>
            <a:ext cx="4092575" cy="159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2089" y="4492621"/>
            <a:ext cx="4207236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4450" y="1971675"/>
            <a:ext cx="3012660" cy="153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>
            <a:off x="3629025" y="1323975"/>
            <a:ext cx="4152900" cy="676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5400000">
            <a:off x="2938463" y="2424113"/>
            <a:ext cx="1104900" cy="666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666096" y="3749697"/>
            <a:ext cx="3734579" cy="62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No turntable </a:t>
            </a:r>
            <a:r>
              <a:rPr kumimoji="0" lang="en-US" sz="2000" b="1" i="1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</a:rPr>
              <a:t>maximisation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/>
            </a:r>
            <a:b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</a:br>
            <a:r>
              <a:rPr lang="en-US" sz="2000" b="1" i="1" dirty="0" smtClean="0">
                <a:latin typeface="Calibri" pitchFamily="34" charset="0"/>
              </a:rPr>
              <a:t>during formal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rot="16200000" flipH="1">
            <a:off x="2919411" y="4910139"/>
            <a:ext cx="1476378" cy="2476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800071" y="3044847"/>
            <a:ext cx="2210579" cy="33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No preselector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43650" y="3971925"/>
            <a:ext cx="26098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>
            <a:stCxn id="15" idx="2"/>
          </p:cNvCxnSpPr>
          <p:nvPr/>
        </p:nvCxnSpPr>
        <p:spPr bwMode="auto">
          <a:xfrm rot="5400000">
            <a:off x="7329292" y="3938784"/>
            <a:ext cx="1133478" cy="186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smtClean="0"/>
              <a:t>New process</a:t>
            </a:r>
            <a:endParaRPr lang="en-US" dirty="0" smtClean="0"/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1057279"/>
          <a:ext cx="8753475" cy="5486395"/>
        </p:xfrm>
        <a:graphic>
          <a:graphicData uri="http://schemas.openxmlformats.org/drawingml/2006/table">
            <a:tbl>
              <a:tblPr/>
              <a:tblGrid>
                <a:gridCol w="1581150"/>
                <a:gridCol w="7172325"/>
              </a:tblGrid>
              <a:tr h="548639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Options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0725" y="1219199"/>
            <a:ext cx="2529960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4828396" y="2597172"/>
            <a:ext cx="2210579" cy="33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View data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4591052" y="2828925"/>
            <a:ext cx="723898" cy="5143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6561946" y="6035697"/>
            <a:ext cx="2210579" cy="33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</a:rPr>
              <a:t>Realtime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 feedback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4250" y="4429125"/>
            <a:ext cx="25336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10"/>
          <p:cNvCxnSpPr/>
          <p:nvPr/>
        </p:nvCxnSpPr>
        <p:spPr bwMode="auto">
          <a:xfrm rot="10800000">
            <a:off x="5467351" y="5934075"/>
            <a:ext cx="1095377" cy="1714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alpha val="44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features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952500"/>
          <a:ext cx="8772525" cy="5582928"/>
        </p:xfrm>
        <a:graphic>
          <a:graphicData uri="http://schemas.openxmlformats.org/drawingml/2006/table">
            <a:tbl>
              <a:tblPr/>
              <a:tblGrid>
                <a:gridCol w="2357795"/>
                <a:gridCol w="6414730"/>
              </a:tblGrid>
              <a:tr h="317182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 address for ‘fast</a:t>
                      </a:r>
                      <a:r>
                        <a:rPr lang="en-US" altLang="ja-JP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pc’</a:t>
                      </a:r>
                      <a:endParaRPr lang="en-US" altLang="ja-JP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Allows more flexible</a:t>
                      </a:r>
                      <a:b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access to fastpc </a:t>
                      </a:r>
                      <a:b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using the IP address.  </a:t>
                      </a:r>
                      <a:b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Accessible through </a:t>
                      </a:r>
                      <a:b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Vasona properties.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1103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</a:t>
                      </a:r>
                      <a:r>
                        <a:rPr lang="en-US" altLang="ja-JP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access to changing</a:t>
                      </a:r>
                      <a:r>
                        <a:rPr lang="en-US" altLang="ja-JP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en-US" altLang="ja-JP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bandwidth</a:t>
                      </a:r>
                      <a:endParaRPr lang="en-US" altLang="ja-JP" sz="20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Replace ‘scroll’ with </a:t>
                      </a:r>
                      <a:r>
                        <a:rPr lang="en-US" altLang="ja-JP" sz="20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Vid BW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works just like the</a:t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 BW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change.</a:t>
                      </a:r>
                    </a:p>
                    <a:p>
                      <a:pPr marL="0" marR="0" lvl="0" indent="0" algn="r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4300" y="4311950"/>
            <a:ext cx="2222500" cy="225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5650" y="1114425"/>
            <a:ext cx="2721113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features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952501"/>
          <a:ext cx="8772525" cy="5486399"/>
        </p:xfrm>
        <a:graphic>
          <a:graphicData uri="http://schemas.openxmlformats.org/drawingml/2006/table">
            <a:tbl>
              <a:tblPr/>
              <a:tblGrid>
                <a:gridCol w="1905000"/>
                <a:gridCol w="6867525"/>
              </a:tblGrid>
              <a:tr h="1545609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Dongles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 Bit driver of dongles available, hence can use in in Win 7, but only with a new dongle.  When using in Win 7 make sure program is run in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WinXP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SP3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emulation mode.  Most of the functionality will then work correctly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034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Error</a:t>
                      </a:r>
                      <a:r>
                        <a:rPr lang="en-US" altLang="ja-JP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check</a:t>
                      </a:r>
                      <a:endParaRPr lang="en-US" altLang="ja-JP" sz="20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Added an error check to ensure tower/turntable are attached to the IEEE bus (if required)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4776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SVSWR</a:t>
                      </a:r>
                      <a:endParaRPr lang="en-US" altLang="ja-JP" sz="20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Site </a:t>
                      </a:r>
                      <a:r>
                        <a:rPr lang="en-US" altLang="ja-JP" sz="2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VSWR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calibration has been added.  (Above 1GHz cal needed to satisfy </a:t>
                      </a:r>
                      <a:r>
                        <a:rPr lang="en-US" altLang="ja-JP" sz="2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CISPR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16).   Further verification is needed, but most of the functionality is there. 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Need to do a driver for 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more 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network 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analysers.  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Once there, we could try to develop the ‘</a:t>
                      </a:r>
                      <a:r>
                        <a:rPr lang="en-US" altLang="ja-JP" sz="2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iso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-tropic’ field probe method.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293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ESU/ESCI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Improvements in single sweep mode functionality.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687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MXE</a:t>
                      </a: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ja-JP" sz="20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PXA</a:t>
                      </a:r>
                      <a:endParaRPr lang="en-US" altLang="ja-JP" sz="20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Driver complete for basic </a:t>
                      </a:r>
                      <a:r>
                        <a:rPr lang="en-US" altLang="ja-JP" sz="2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PXA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analyser.  Need to added the receiver control for the </a:t>
                      </a:r>
                      <a:r>
                        <a:rPr lang="en-US" altLang="ja-JP" sz="2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MXE</a:t>
                      </a: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features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1057279"/>
          <a:ext cx="8753475" cy="5486395"/>
        </p:xfrm>
        <a:graphic>
          <a:graphicData uri="http://schemas.openxmlformats.org/drawingml/2006/table">
            <a:tbl>
              <a:tblPr/>
              <a:tblGrid>
                <a:gridCol w="1466850"/>
                <a:gridCol w="7286625"/>
              </a:tblGrid>
              <a:tr h="548639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Recall original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With recording the turntable azimuth data during pre-scan, had to link the debug frequency to the formal measurement….  Added a feature so that you can ‘revert’ back to the original..  Ie if you accidently change the frequency to another value, then it is simple to revert back to the original.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6" y="2736850"/>
            <a:ext cx="4610782" cy="189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8325" y="3800475"/>
            <a:ext cx="37719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0763" y="5534025"/>
            <a:ext cx="64468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New features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0" y="1057279"/>
          <a:ext cx="8753475" cy="5486395"/>
        </p:xfrm>
        <a:graphic>
          <a:graphicData uri="http://schemas.openxmlformats.org/drawingml/2006/table">
            <a:tbl>
              <a:tblPr/>
              <a:tblGrid>
                <a:gridCol w="1714500"/>
                <a:gridCol w="7038975"/>
              </a:tblGrid>
              <a:tr h="548639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More plot functions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Double clicking on </a:t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plot in the </a:t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test equipment </a:t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control window.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ja-JP" sz="20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163" y="1347788"/>
            <a:ext cx="2847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0238" y="4138613"/>
            <a:ext cx="28479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051" y="5372099"/>
            <a:ext cx="2055014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339718" y="1187473"/>
            <a:ext cx="1890411" cy="47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Standard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958468" y="2435247"/>
            <a:ext cx="1890411" cy="75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Moving average (+</a:t>
            </a:r>
            <a:r>
              <a:rPr kumimoji="0" lang="en-US" sz="2000" b="1" i="1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</a:rPr>
              <a:t>5dB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)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7121018" y="3692548"/>
            <a:ext cx="1890411" cy="298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Polar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168018" y="4740298"/>
            <a:ext cx="2203957" cy="93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040" tIns="0" rIns="140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Do not forget the </a:t>
            </a:r>
            <a:b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</a:b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Calibri" pitchFamily="34" charset="0"/>
              </a:rPr>
              <a:t>right mouse button</a:t>
            </a:r>
            <a:endParaRPr kumimoji="0" lang="en-US" sz="2000" b="1" i="1" u="none" strike="noStrike" cap="none" normalizeH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5663" y="2824162"/>
            <a:ext cx="3518627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Linked debug/formal results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285751" y="935367"/>
          <a:ext cx="8591550" cy="5722607"/>
        </p:xfrm>
        <a:graphic>
          <a:graphicData uri="http://schemas.openxmlformats.org/drawingml/2006/table">
            <a:tbl>
              <a:tblPr/>
              <a:tblGrid>
                <a:gridCol w="2028824"/>
                <a:gridCol w="6562726"/>
              </a:tblGrid>
              <a:tr h="887991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allow Vasona to plot results from a combined debug and formal test, there needs to be linkage between the results in the debug and the formal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TABs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4616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Copy results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This is done by the use of a reference (after the frequency)… so if you copy results the between the two tables this reference will be copied also, </a:t>
                      </a:r>
                      <a:r>
                        <a:rPr lang="en-US" altLang="ja-JP" sz="2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eg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….    30 (1)…  35.4 (2) etc.  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Vasona also records the value of the frequency when this reference is first set.  You can revert back to this frequency if an error occurs…</a:t>
                      </a: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This is example 333 was the originating frequency..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6650" y="4314825"/>
            <a:ext cx="2841625" cy="1399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1049" y="4596870"/>
            <a:ext cx="2733675" cy="167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9229" y="3822701"/>
            <a:ext cx="2628709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0"/>
            <a:ext cx="8145463" cy="8382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Bug </a:t>
            </a:r>
            <a:r>
              <a:rPr lang="en-US" dirty="0" err="1" smtClean="0"/>
              <a:t>fixits</a:t>
            </a:r>
            <a:r>
              <a:rPr lang="en-US" dirty="0" smtClean="0"/>
              <a:t>… 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190501" y="1057280"/>
          <a:ext cx="8591550" cy="3398645"/>
        </p:xfrm>
        <a:graphic>
          <a:graphicData uri="http://schemas.openxmlformats.org/drawingml/2006/table">
            <a:tbl>
              <a:tblPr/>
              <a:tblGrid>
                <a:gridCol w="2028824"/>
                <a:gridCol w="6562726"/>
              </a:tblGrid>
              <a:tr h="107632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Rounding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Decimal point rounding error in test list.  The frequency was round based upon how the edit was ended.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Marker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Marker function not correct when copying and moving some trace data.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0800"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ja-JP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Version checking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4388" rtl="0" eaLnBrk="0" fontAlgn="base" latinLnBrk="0" hangingPunct="0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Vasona will not complain, providing the version of software </a:t>
                      </a:r>
                      <a:r>
                        <a:rPr lang="en-US" altLang="ja-JP" sz="2000" b="0" u="sng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 greater than</a:t>
                      </a:r>
                      <a:r>
                        <a:rPr lang="en-US" altLang="ja-JP" sz="2000" b="0" u="non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ja-JP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 equal to the reference version on the web, not just equal to….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70"/>
          <p:cNvSpPr txBox="1">
            <a:spLocks noChangeArrowheads="1"/>
          </p:cNvSpPr>
          <p:nvPr/>
        </p:nvSpPr>
        <p:spPr bwMode="auto">
          <a:xfrm>
            <a:off x="-2673350" y="3351213"/>
            <a:ext cx="165100" cy="41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/>
            <a:endParaRPr lang="en-US" dirty="0"/>
          </a:p>
        </p:txBody>
      </p:sp>
      <p:graphicFrame>
        <p:nvGraphicFramePr>
          <p:cNvPr id="5" name="Group 45"/>
          <p:cNvGraphicFramePr>
            <a:graphicFrameLocks noGrp="1"/>
          </p:cNvGraphicFramePr>
          <p:nvPr/>
        </p:nvGraphicFramePr>
        <p:xfrm>
          <a:off x="482804" y="789909"/>
          <a:ext cx="7990017" cy="4906872"/>
        </p:xfrm>
        <a:graphic>
          <a:graphicData uri="http://schemas.openxmlformats.org/drawingml/2006/table">
            <a:tbl>
              <a:tblPr/>
              <a:tblGrid>
                <a:gridCol w="7990017"/>
              </a:tblGrid>
              <a:tr h="876600">
                <a:tc>
                  <a:txBody>
                    <a:bodyPr/>
                    <a:lstStyle/>
                    <a:p>
                      <a:pPr marL="0" marR="0" lvl="0" indent="0" algn="ctr" defTabSz="814388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lang="en-US" sz="3200" b="1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Summary</a:t>
                      </a:r>
                      <a:endParaRPr lang="en-GB" sz="3200" b="1" dirty="0" smtClean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73129" marR="73129" marT="36565" marB="36565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New process works, and can deliver quicker and more comprehensive results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Need a set of templates to help implementation.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New plotting, access to original frequency, IP address for fast pc access ..….. changing video bandwidth is simplified.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0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Several bugs were removed….</a:t>
                      </a: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0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For additional information see : 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  <a:hlinkClick r:id="rId3"/>
                        </a:rPr>
                        <a:t>http://www.emisoft.co.uk</a:t>
                      </a:r>
                      <a:endParaRPr kumimoji="0" 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or contact </a:t>
                      </a: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  <a:hlinkClick r:id="rId4"/>
                        </a:rPr>
                        <a:t>emc@emisoft.co.uk</a:t>
                      </a:r>
                      <a:endParaRPr kumimoji="0" 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16145</TotalTime>
  <Pages>28</Pages>
  <Words>881</Words>
  <Application>Microsoft Office PowerPoint</Application>
  <PresentationFormat>On-screen Show (4:3)</PresentationFormat>
  <Paragraphs>128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Technic</vt:lpstr>
      <vt:lpstr>Vasona New process</vt:lpstr>
      <vt:lpstr>Slide 2</vt:lpstr>
      <vt:lpstr>New process</vt:lpstr>
      <vt:lpstr>New process</vt:lpstr>
      <vt:lpstr>New process</vt:lpstr>
      <vt:lpstr>New process</vt:lpstr>
      <vt:lpstr>New process</vt:lpstr>
      <vt:lpstr>New features</vt:lpstr>
      <vt:lpstr>New features</vt:lpstr>
      <vt:lpstr>New features</vt:lpstr>
      <vt:lpstr>New features</vt:lpstr>
      <vt:lpstr>Linked debug/formal results</vt:lpstr>
      <vt:lpstr>Bug fixits… </vt:lpstr>
      <vt:lpstr>Slide 14</vt:lpstr>
    </vt:vector>
  </TitlesOfParts>
  <Company>EMiSoft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Size 30PT</dc:title>
  <dc:subject/>
  <dc:creator>Andy Griffin, EMiSoft</dc:creator>
  <cp:lastModifiedBy>Andy Griffin</cp:lastModifiedBy>
  <cp:revision>623</cp:revision>
  <cp:lastPrinted>1999-01-27T00:54:54Z</cp:lastPrinted>
  <dcterms:created xsi:type="dcterms:W3CDTF">2006-10-02T19:51:02Z</dcterms:created>
  <dcterms:modified xsi:type="dcterms:W3CDTF">2011-11-18T01:38:39Z</dcterms:modified>
</cp:coreProperties>
</file>